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Roboto Black"/>
      <p:bold r:id="rId22"/>
      <p:boldItalic r:id="rId23"/>
    </p:embeddedFont>
    <p:embeddedFont>
      <p:font typeface="Roboto"/>
      <p:regular r:id="rId24"/>
      <p:bold r:id="rId25"/>
      <p:italic r:id="rId26"/>
      <p:boldItalic r:id="rId27"/>
    </p:embeddedFont>
    <p:embeddedFont>
      <p:font typeface="Roboto Light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obotoBlack-bold.fntdata"/><Relationship Id="rId21" Type="http://schemas.openxmlformats.org/officeDocument/2006/relationships/slide" Target="slides/slide15.xml"/><Relationship Id="rId24" Type="http://schemas.openxmlformats.org/officeDocument/2006/relationships/font" Target="fonts/Roboto-regular.fntdata"/><Relationship Id="rId23" Type="http://schemas.openxmlformats.org/officeDocument/2006/relationships/font" Target="fonts/RobotoBlack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8" Type="http://schemas.openxmlformats.org/officeDocument/2006/relationships/font" Target="fonts/RobotoLight-regular.fntdata"/><Relationship Id="rId27" Type="http://schemas.openxmlformats.org/officeDocument/2006/relationships/font" Target="fonts/Roboto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Light-boldItalic.fntdata"/><Relationship Id="rId30" Type="http://schemas.openxmlformats.org/officeDocument/2006/relationships/font" Target="fonts/RobotoLight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444d7aaf50_2_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1444d7aaf50_2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90e807e041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190e807e041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444d7aaf50_2_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1444d7aaf50_2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444d7aaf50_2_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g1444d7aaf50_2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444d7aaf50_2_10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1444d7aaf50_2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45b9af859a_0_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g145b9af859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444d7aaf50_2_1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g1444d7aaf50_2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444d7aaf50_2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g1444d7aaf50_2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444d7aaf50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g1444d7aaf50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444d7aaf50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g1444d7aaf50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494cb8c95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1494cb8c95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5a13b4463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5a13b4463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494cb8c950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1494cb8c95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1494cb8c950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1494cb8c95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1444d7aaf50_2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g1444d7aaf50_2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2" name="Google Shape;6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0" name="Google Shape;70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7" name="Google Shape;77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8" name="Google Shape;7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1" name="Google Shape;8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5" name="Google Shape;85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6" name="Google Shape;86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7" name="Google Shape;8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0" name="Google Shape;9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3" name="Google Shape;93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10.jp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11" Type="http://schemas.openxmlformats.org/officeDocument/2006/relationships/hyperlink" Target="https://www.forbes.com/sites/kathleenpeddicord/2021/02/05/5-best-beachfront-buys-for-2021/?sh=78305ee83b76" TargetMode="External"/><Relationship Id="rId10" Type="http://schemas.openxmlformats.org/officeDocument/2006/relationships/image" Target="../media/image14.png"/><Relationship Id="rId12" Type="http://schemas.openxmlformats.org/officeDocument/2006/relationships/image" Target="../media/image22.jpg"/><Relationship Id="rId9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11.png"/><Relationship Id="rId8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jpg"/><Relationship Id="rId4" Type="http://schemas.openxmlformats.org/officeDocument/2006/relationships/image" Target="../media/image14.png"/><Relationship Id="rId9" Type="http://schemas.openxmlformats.org/officeDocument/2006/relationships/image" Target="../media/image20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21.png"/><Relationship Id="rId8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11" Type="http://schemas.openxmlformats.org/officeDocument/2006/relationships/image" Target="../media/image28.jpg"/><Relationship Id="rId10" Type="http://schemas.openxmlformats.org/officeDocument/2006/relationships/image" Target="../media/image14.png"/><Relationship Id="rId9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7.png"/><Relationship Id="rId7" Type="http://schemas.openxmlformats.org/officeDocument/2006/relationships/image" Target="../media/image11.png"/><Relationship Id="rId8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31.jpg"/><Relationship Id="rId5" Type="http://schemas.openxmlformats.org/officeDocument/2006/relationships/image" Target="../media/image3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2.png"/><Relationship Id="rId4" Type="http://schemas.openxmlformats.org/officeDocument/2006/relationships/image" Target="../media/image14.png"/><Relationship Id="rId5" Type="http://schemas.openxmlformats.org/officeDocument/2006/relationships/image" Target="../media/image3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35.png"/><Relationship Id="rId9" Type="http://schemas.openxmlformats.org/officeDocument/2006/relationships/image" Target="../media/image43.jpg"/><Relationship Id="rId5" Type="http://schemas.openxmlformats.org/officeDocument/2006/relationships/image" Target="../media/image38.png"/><Relationship Id="rId6" Type="http://schemas.openxmlformats.org/officeDocument/2006/relationships/image" Target="../media/image34.png"/><Relationship Id="rId7" Type="http://schemas.openxmlformats.org/officeDocument/2006/relationships/image" Target="../media/image37.png"/><Relationship Id="rId8" Type="http://schemas.openxmlformats.org/officeDocument/2006/relationships/image" Target="../media/image3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41.jpg"/><Relationship Id="rId5" Type="http://schemas.openxmlformats.org/officeDocument/2006/relationships/image" Target="../media/image4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9.jpg"/><Relationship Id="rId4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5.jpg"/><Relationship Id="rId4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6.png"/><Relationship Id="rId4" Type="http://schemas.openxmlformats.org/officeDocument/2006/relationships/image" Target="../media/image14.png"/><Relationship Id="rId5" Type="http://schemas.openxmlformats.org/officeDocument/2006/relationships/image" Target="../media/image48.jpg"/><Relationship Id="rId6" Type="http://schemas.openxmlformats.org/officeDocument/2006/relationships/image" Target="../media/image55.jpg"/><Relationship Id="rId7" Type="http://schemas.openxmlformats.org/officeDocument/2006/relationships/image" Target="../media/image5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0.png"/><Relationship Id="rId4" Type="http://schemas.openxmlformats.org/officeDocument/2006/relationships/image" Target="../media/image51.png"/><Relationship Id="rId5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4.png"/><Relationship Id="rId4" Type="http://schemas.openxmlformats.org/officeDocument/2006/relationships/image" Target="../media/image47.png"/><Relationship Id="rId11" Type="http://schemas.openxmlformats.org/officeDocument/2006/relationships/image" Target="../media/image50.png"/><Relationship Id="rId10" Type="http://schemas.openxmlformats.org/officeDocument/2006/relationships/image" Target="../media/image58.png"/><Relationship Id="rId12" Type="http://schemas.openxmlformats.org/officeDocument/2006/relationships/image" Target="../media/image14.png"/><Relationship Id="rId9" Type="http://schemas.openxmlformats.org/officeDocument/2006/relationships/image" Target="../media/image59.png"/><Relationship Id="rId5" Type="http://schemas.openxmlformats.org/officeDocument/2006/relationships/image" Target="../media/image54.png"/><Relationship Id="rId6" Type="http://schemas.openxmlformats.org/officeDocument/2006/relationships/image" Target="../media/image56.png"/><Relationship Id="rId7" Type="http://schemas.openxmlformats.org/officeDocument/2006/relationships/image" Target="../media/image52.png"/><Relationship Id="rId8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 rotWithShape="1">
          <a:blip r:embed="rId3">
            <a:alphaModFix/>
          </a:blip>
          <a:srcRect b="0" l="0" r="0" t="15604"/>
          <a:stretch/>
        </p:blipFill>
        <p:spPr>
          <a:xfrm>
            <a:off x="0" y="-1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/>
          <p:nvPr/>
        </p:nvSpPr>
        <p:spPr>
          <a:xfrm>
            <a:off x="5326400" y="3573775"/>
            <a:ext cx="3406200" cy="14478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5"/>
          <p:cNvSpPr txBox="1"/>
          <p:nvPr/>
        </p:nvSpPr>
        <p:spPr>
          <a:xfrm>
            <a:off x="1810200" y="305163"/>
            <a:ext cx="5538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ru" sz="6000" u="none" cap="none" strike="noStrike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Инвестиции</a:t>
            </a:r>
            <a:endParaRPr b="0" i="0" sz="6000" u="none" cap="none" strike="noStrike">
              <a:solidFill>
                <a:schemeClr val="lt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02" name="Google Shape;102;p25"/>
          <p:cNvSpPr txBox="1"/>
          <p:nvPr/>
        </p:nvSpPr>
        <p:spPr>
          <a:xfrm>
            <a:off x="1906374" y="1253038"/>
            <a:ext cx="4767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ru" sz="13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В недвижимость Северного Кипра</a:t>
            </a:r>
            <a:endParaRPr b="0" i="0" sz="13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103" name="Google Shape;103;p25"/>
          <p:cNvCxnSpPr/>
          <p:nvPr/>
        </p:nvCxnSpPr>
        <p:spPr>
          <a:xfrm>
            <a:off x="1756860" y="590288"/>
            <a:ext cx="0" cy="91440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4" name="Google Shape;104;p25"/>
          <p:cNvSpPr txBox="1"/>
          <p:nvPr/>
        </p:nvSpPr>
        <p:spPr>
          <a:xfrm>
            <a:off x="5410200" y="3646125"/>
            <a:ext cx="3246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Уважаемый </a:t>
            </a:r>
            <a:r>
              <a:rPr lang="ru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инвестор</a:t>
            </a:r>
            <a:r>
              <a:rPr b="0" i="0" lang="ru" sz="13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!</a:t>
            </a:r>
            <a:endParaRPr b="0" i="0" sz="13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5" name="Google Shape;10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775" y="188050"/>
            <a:ext cx="1667425" cy="166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/>
        </p:nvSpPr>
        <p:spPr>
          <a:xfrm>
            <a:off x="5406851" y="3948628"/>
            <a:ext cx="33258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В соответствии с вашим запросом </a:t>
            </a:r>
            <a:endParaRPr sz="11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предлагаем Вам стратегию инвестирования </a:t>
            </a:r>
            <a:endParaRPr sz="1100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в недвижимость ТР Северный  Кипр на этапе котлована с целью сдачи в аренду и получения дохода в валюте, либо с целью проживания.</a:t>
            </a:r>
            <a:r>
              <a:rPr lang="ru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8854999" cy="492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6"/>
          <p:cNvPicPr preferRelativeResize="0"/>
          <p:nvPr/>
        </p:nvPicPr>
        <p:blipFill rotWithShape="1">
          <a:blip r:embed="rId4">
            <a:alphaModFix/>
          </a:blip>
          <a:srcRect b="0" l="11561" r="8374" t="5392"/>
          <a:stretch/>
        </p:blipFill>
        <p:spPr>
          <a:xfrm>
            <a:off x="0" y="-26550"/>
            <a:ext cx="9144003" cy="519680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6"/>
          <p:cNvSpPr txBox="1"/>
          <p:nvPr/>
        </p:nvSpPr>
        <p:spPr>
          <a:xfrm>
            <a:off x="1636509" y="3263056"/>
            <a:ext cx="1137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Пафос</a:t>
            </a:r>
            <a:endParaRPr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14" name="Google Shape;114;p26"/>
          <p:cNvSpPr txBox="1"/>
          <p:nvPr/>
        </p:nvSpPr>
        <p:spPr>
          <a:xfrm>
            <a:off x="2146818" y="3568801"/>
            <a:ext cx="72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Куклия</a:t>
            </a:r>
            <a:endParaRPr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15" name="Google Shape;115;p26"/>
          <p:cNvSpPr txBox="1"/>
          <p:nvPr/>
        </p:nvSpPr>
        <p:spPr>
          <a:xfrm>
            <a:off x="2860387" y="3824184"/>
            <a:ext cx="826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Эпископи</a:t>
            </a:r>
            <a:endParaRPr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16" name="Google Shape;116;p26"/>
          <p:cNvSpPr txBox="1"/>
          <p:nvPr/>
        </p:nvSpPr>
        <p:spPr>
          <a:xfrm>
            <a:off x="4222940" y="3528724"/>
            <a:ext cx="826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Лимасол</a:t>
            </a:r>
            <a:endParaRPr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17" name="Google Shape;117;p26"/>
          <p:cNvSpPr txBox="1"/>
          <p:nvPr/>
        </p:nvSpPr>
        <p:spPr>
          <a:xfrm>
            <a:off x="5336197" y="3038340"/>
            <a:ext cx="826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Ларнака</a:t>
            </a:r>
            <a:endParaRPr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18" name="Google Shape;118;p26"/>
          <p:cNvSpPr txBox="1"/>
          <p:nvPr/>
        </p:nvSpPr>
        <p:spPr>
          <a:xfrm>
            <a:off x="5919250" y="2885940"/>
            <a:ext cx="826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Протарас</a:t>
            </a:r>
            <a:endParaRPr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19" name="Google Shape;119;p26"/>
          <p:cNvSpPr txBox="1"/>
          <p:nvPr/>
        </p:nvSpPr>
        <p:spPr>
          <a:xfrm>
            <a:off x="5939160" y="2244297"/>
            <a:ext cx="1022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ru" sz="1100" u="sng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Фамагуста</a:t>
            </a:r>
            <a:endParaRPr b="1" i="1" sz="1100" u="sng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26"/>
          <p:cNvSpPr txBox="1"/>
          <p:nvPr/>
        </p:nvSpPr>
        <p:spPr>
          <a:xfrm>
            <a:off x="3938050" y="1395134"/>
            <a:ext cx="1022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ru" sz="1100" u="sng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Кирения</a:t>
            </a:r>
            <a:endParaRPr b="1" i="1" sz="1100" u="sng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" name="Google Shape;121;p26"/>
          <p:cNvSpPr txBox="1"/>
          <p:nvPr/>
        </p:nvSpPr>
        <p:spPr>
          <a:xfrm>
            <a:off x="2763985" y="1704884"/>
            <a:ext cx="1022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Лапитос</a:t>
            </a:r>
            <a:endParaRPr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2" name="Google Shape;122;p26"/>
          <p:cNvSpPr txBox="1"/>
          <p:nvPr/>
        </p:nvSpPr>
        <p:spPr>
          <a:xfrm>
            <a:off x="6134576" y="2544771"/>
            <a:ext cx="1022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Айа-Напа</a:t>
            </a:r>
            <a:endParaRPr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3" name="Google Shape;123;p26"/>
          <p:cNvSpPr txBox="1"/>
          <p:nvPr/>
        </p:nvSpPr>
        <p:spPr>
          <a:xfrm>
            <a:off x="6224050" y="878203"/>
            <a:ext cx="1022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Ялуса</a:t>
            </a:r>
            <a:endParaRPr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124" name="Google Shape;124;p26"/>
          <p:cNvCxnSpPr/>
          <p:nvPr/>
        </p:nvCxnSpPr>
        <p:spPr>
          <a:xfrm flipH="1" rot="10800000">
            <a:off x="2216675" y="3304975"/>
            <a:ext cx="451200" cy="139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" name="Google Shape;125;p26"/>
          <p:cNvCxnSpPr/>
          <p:nvPr/>
        </p:nvCxnSpPr>
        <p:spPr>
          <a:xfrm flipH="1" rot="10800000">
            <a:off x="2750075" y="3546775"/>
            <a:ext cx="351000" cy="202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" name="Google Shape;126;p26"/>
          <p:cNvCxnSpPr/>
          <p:nvPr/>
        </p:nvCxnSpPr>
        <p:spPr>
          <a:xfrm flipH="1" rot="10800000">
            <a:off x="3326363" y="3627225"/>
            <a:ext cx="281100" cy="281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" name="Google Shape;127;p26"/>
          <p:cNvCxnSpPr/>
          <p:nvPr/>
        </p:nvCxnSpPr>
        <p:spPr>
          <a:xfrm rot="10800000">
            <a:off x="3993975" y="3545825"/>
            <a:ext cx="273300" cy="157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" name="Google Shape;128;p26"/>
          <p:cNvCxnSpPr/>
          <p:nvPr/>
        </p:nvCxnSpPr>
        <p:spPr>
          <a:xfrm rot="10800000">
            <a:off x="5102075" y="3021275"/>
            <a:ext cx="273300" cy="157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" name="Google Shape;129;p26"/>
          <p:cNvCxnSpPr/>
          <p:nvPr/>
        </p:nvCxnSpPr>
        <p:spPr>
          <a:xfrm rot="10800000">
            <a:off x="5645950" y="2882313"/>
            <a:ext cx="273300" cy="157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" name="Google Shape;130;p26"/>
          <p:cNvCxnSpPr>
            <a:stCxn id="122" idx="1"/>
          </p:cNvCxnSpPr>
          <p:nvPr/>
        </p:nvCxnSpPr>
        <p:spPr>
          <a:xfrm flipH="1">
            <a:off x="5875076" y="2721771"/>
            <a:ext cx="259500" cy="933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" name="Google Shape;131;p26"/>
          <p:cNvCxnSpPr/>
          <p:nvPr/>
        </p:nvCxnSpPr>
        <p:spPr>
          <a:xfrm flipH="1">
            <a:off x="5705825" y="2446425"/>
            <a:ext cx="278100" cy="744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" name="Google Shape;132;p26"/>
          <p:cNvCxnSpPr/>
          <p:nvPr/>
        </p:nvCxnSpPr>
        <p:spPr>
          <a:xfrm flipH="1">
            <a:off x="6193575" y="1201875"/>
            <a:ext cx="178800" cy="3099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" name="Google Shape;133;p26"/>
          <p:cNvCxnSpPr/>
          <p:nvPr/>
        </p:nvCxnSpPr>
        <p:spPr>
          <a:xfrm>
            <a:off x="4310050" y="1715575"/>
            <a:ext cx="83100" cy="3102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" name="Google Shape;134;p26"/>
          <p:cNvCxnSpPr/>
          <p:nvPr/>
        </p:nvCxnSpPr>
        <p:spPr>
          <a:xfrm>
            <a:off x="3483250" y="1903900"/>
            <a:ext cx="454800" cy="121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5" name="Google Shape;135;p26"/>
          <p:cNvSpPr/>
          <p:nvPr/>
        </p:nvSpPr>
        <p:spPr>
          <a:xfrm>
            <a:off x="2667990" y="3245384"/>
            <a:ext cx="74400" cy="74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6"/>
          <p:cNvSpPr/>
          <p:nvPr/>
        </p:nvSpPr>
        <p:spPr>
          <a:xfrm>
            <a:off x="3052677" y="3503972"/>
            <a:ext cx="74400" cy="74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6"/>
          <p:cNvSpPr/>
          <p:nvPr/>
        </p:nvSpPr>
        <p:spPr>
          <a:xfrm>
            <a:off x="3570102" y="3587522"/>
            <a:ext cx="74400" cy="74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6"/>
          <p:cNvSpPr/>
          <p:nvPr/>
        </p:nvSpPr>
        <p:spPr>
          <a:xfrm>
            <a:off x="3944689" y="3503972"/>
            <a:ext cx="74400" cy="74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6"/>
          <p:cNvSpPr/>
          <p:nvPr/>
        </p:nvSpPr>
        <p:spPr>
          <a:xfrm>
            <a:off x="5038036" y="2977209"/>
            <a:ext cx="74400" cy="74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6"/>
          <p:cNvSpPr/>
          <p:nvPr/>
        </p:nvSpPr>
        <p:spPr>
          <a:xfrm>
            <a:off x="5631436" y="2857568"/>
            <a:ext cx="74400" cy="74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6"/>
          <p:cNvSpPr/>
          <p:nvPr/>
        </p:nvSpPr>
        <p:spPr>
          <a:xfrm>
            <a:off x="5843567" y="2771044"/>
            <a:ext cx="74400" cy="74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6"/>
          <p:cNvSpPr/>
          <p:nvPr/>
        </p:nvSpPr>
        <p:spPr>
          <a:xfrm>
            <a:off x="5677401" y="2478780"/>
            <a:ext cx="74400" cy="74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6"/>
          <p:cNvSpPr/>
          <p:nvPr/>
        </p:nvSpPr>
        <p:spPr>
          <a:xfrm>
            <a:off x="6175975" y="1437380"/>
            <a:ext cx="74400" cy="74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6"/>
          <p:cNvSpPr/>
          <p:nvPr/>
        </p:nvSpPr>
        <p:spPr>
          <a:xfrm>
            <a:off x="4353812" y="1984054"/>
            <a:ext cx="74400" cy="74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6"/>
          <p:cNvSpPr/>
          <p:nvPr/>
        </p:nvSpPr>
        <p:spPr>
          <a:xfrm>
            <a:off x="3896612" y="1984054"/>
            <a:ext cx="74400" cy="74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2400" y="101775"/>
            <a:ext cx="1249325" cy="12493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7" name="Google Shape;147;p26"/>
          <p:cNvCxnSpPr>
            <a:stCxn id="120" idx="2"/>
            <a:endCxn id="120" idx="2"/>
          </p:cNvCxnSpPr>
          <p:nvPr/>
        </p:nvCxnSpPr>
        <p:spPr>
          <a:xfrm>
            <a:off x="4449400" y="1749134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" name="Google Shape;148;p26"/>
          <p:cNvSpPr txBox="1"/>
          <p:nvPr/>
        </p:nvSpPr>
        <p:spPr>
          <a:xfrm>
            <a:off x="5823850" y="1932125"/>
            <a:ext cx="113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1200" u="sng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Искеле</a:t>
            </a:r>
            <a:endParaRPr b="1" i="1" sz="1200" u="sng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9" name="Google Shape;149;p26"/>
          <p:cNvCxnSpPr>
            <a:stCxn id="148" idx="1"/>
          </p:cNvCxnSpPr>
          <p:nvPr/>
        </p:nvCxnSpPr>
        <p:spPr>
          <a:xfrm flipH="1">
            <a:off x="5615050" y="2116775"/>
            <a:ext cx="208800" cy="849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" name="Google Shape;150;p26"/>
          <p:cNvSpPr txBox="1"/>
          <p:nvPr/>
        </p:nvSpPr>
        <p:spPr>
          <a:xfrm>
            <a:off x="5336200" y="2025775"/>
            <a:ext cx="409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</a:pPr>
            <a:r>
              <a:t/>
            </a:r>
            <a:endParaRPr sz="1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/>
          <p:nvPr/>
        </p:nvSpPr>
        <p:spPr>
          <a:xfrm>
            <a:off x="469500" y="1330075"/>
            <a:ext cx="8192400" cy="3399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7"/>
          <p:cNvSpPr txBox="1"/>
          <p:nvPr/>
        </p:nvSpPr>
        <p:spPr>
          <a:xfrm>
            <a:off x="-150" y="667575"/>
            <a:ext cx="4486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" sz="2500" u="none" cap="none" strike="noStrike">
                <a:solidFill>
                  <a:srgbClr val="000000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endParaRPr b="0" i="0" sz="2500" u="none" cap="none" strike="noStrike">
              <a:solidFill>
                <a:srgbClr val="00000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57" name="Google Shape;157;p27"/>
          <p:cNvSpPr txBox="1"/>
          <p:nvPr/>
        </p:nvSpPr>
        <p:spPr>
          <a:xfrm>
            <a:off x="1162794" y="2227465"/>
            <a:ext cx="4204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Развитая туристическая инфраструктура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58" name="Google Shape;158;p27"/>
          <p:cNvSpPr txBox="1"/>
          <p:nvPr/>
        </p:nvSpPr>
        <p:spPr>
          <a:xfrm>
            <a:off x="1161244" y="1923125"/>
            <a:ext cx="4204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Комфортный климат 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59" name="Google Shape;159;p27"/>
          <p:cNvSpPr txBox="1"/>
          <p:nvPr/>
        </p:nvSpPr>
        <p:spPr>
          <a:xfrm>
            <a:off x="1157862" y="3263071"/>
            <a:ext cx="4470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Современная медицина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60" name="Google Shape;160;p27"/>
          <p:cNvSpPr txBox="1"/>
          <p:nvPr/>
        </p:nvSpPr>
        <p:spPr>
          <a:xfrm>
            <a:off x="1161806" y="1622846"/>
            <a:ext cx="2919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Безопасность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61" name="Google Shape;161;p27"/>
          <p:cNvSpPr txBox="1"/>
          <p:nvPr/>
        </p:nvSpPr>
        <p:spPr>
          <a:xfrm>
            <a:off x="1170643" y="2526044"/>
            <a:ext cx="4204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Доступные цены 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62" name="Google Shape;162;p27"/>
          <p:cNvSpPr txBox="1"/>
          <p:nvPr/>
        </p:nvSpPr>
        <p:spPr>
          <a:xfrm>
            <a:off x="1164511" y="2827325"/>
            <a:ext cx="2596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Экологически чистый регион, отсутствие промышленности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63" name="Google Shape;16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2427" y="3710150"/>
            <a:ext cx="241550" cy="2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2426" y="1685247"/>
            <a:ext cx="241550" cy="2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2430" y="1987014"/>
            <a:ext cx="241550" cy="241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2438" y="2278950"/>
            <a:ext cx="241550" cy="2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2437" y="2577588"/>
            <a:ext cx="241550" cy="2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12441" y="2953201"/>
            <a:ext cx="241550" cy="2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12437" y="3324489"/>
            <a:ext cx="241550" cy="2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139075" y="4138575"/>
            <a:ext cx="1004925" cy="100492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7"/>
          <p:cNvSpPr/>
          <p:nvPr/>
        </p:nvSpPr>
        <p:spPr>
          <a:xfrm>
            <a:off x="15261" y="321800"/>
            <a:ext cx="9128700" cy="7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2500" u="none" cap="none" strike="noStrike">
                <a:solidFill>
                  <a:srgbClr val="000000"/>
                </a:solidFill>
                <a:latin typeface="Roboto Black"/>
                <a:ea typeface="Roboto Black"/>
                <a:cs typeface="Roboto Black"/>
                <a:sym typeface="Roboto Black"/>
              </a:rPr>
              <a:t>Северный Кипр №1 в списке </a:t>
            </a:r>
            <a:r>
              <a:rPr i="0" lang="ru" sz="2500" u="none" cap="none" strike="noStrike">
                <a:solidFill>
                  <a:srgbClr val="CC0000"/>
                </a:solidFill>
                <a:latin typeface="Roboto Black"/>
                <a:ea typeface="Roboto Black"/>
                <a:cs typeface="Roboto Black"/>
                <a:sym typeface="Roboto Black"/>
              </a:rPr>
              <a:t>Forbes</a:t>
            </a:r>
            <a:endParaRPr i="0" sz="2500" u="none" cap="none" strike="noStrike">
              <a:solidFill>
                <a:srgbClr val="CC0000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15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для инвестиций в недвижимость на побережье</a:t>
            </a:r>
            <a:r>
              <a:rPr i="0" lang="ru" sz="1100" u="none" cap="none" strike="noStrike">
                <a:solidFill>
                  <a:srgbClr val="000000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endParaRPr i="0" sz="1100" u="none" cap="none" strike="noStrike">
              <a:solidFill>
                <a:srgbClr val="00000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72" name="Google Shape;172;p27"/>
          <p:cNvSpPr/>
          <p:nvPr/>
        </p:nvSpPr>
        <p:spPr>
          <a:xfrm>
            <a:off x="1164944" y="3615838"/>
            <a:ext cx="4598400" cy="4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Удобное расположение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" sz="1100" u="none" cap="none" strike="noStrike"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rPr>
              <a:t>между Европой и Турцие</a:t>
            </a:r>
            <a:r>
              <a:rPr lang="ru" sz="1100">
                <a:latin typeface="Roboto Light"/>
                <a:ea typeface="Roboto Light"/>
                <a:cs typeface="Roboto Light"/>
                <a:sym typeface="Roboto Light"/>
              </a:rPr>
              <a:t>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7"/>
          <p:cNvSpPr/>
          <p:nvPr/>
        </p:nvSpPr>
        <p:spPr>
          <a:xfrm>
            <a:off x="850469" y="4200774"/>
            <a:ext cx="4572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 u="sng">
                <a:solidFill>
                  <a:schemeClr val="hlink"/>
                </a:solidFill>
                <a:hlinkClick r:id="rId11"/>
              </a:rPr>
              <a:t>Статья Forbes</a:t>
            </a:r>
            <a:r>
              <a:rPr b="0" i="0" lang="ru" sz="9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27"/>
          <p:cNvPicPr preferRelativeResize="0"/>
          <p:nvPr/>
        </p:nvPicPr>
        <p:blipFill rotWithShape="1">
          <a:blip r:embed="rId12">
            <a:alphaModFix/>
          </a:blip>
          <a:srcRect b="32233" l="0" r="0" t="32790"/>
          <a:stretch/>
        </p:blipFill>
        <p:spPr>
          <a:xfrm>
            <a:off x="5213650" y="2468212"/>
            <a:ext cx="3211627" cy="1123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6382" y="0"/>
            <a:ext cx="3857618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8"/>
          <p:cNvSpPr txBox="1"/>
          <p:nvPr/>
        </p:nvSpPr>
        <p:spPr>
          <a:xfrm>
            <a:off x="309868" y="520397"/>
            <a:ext cx="4155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ru" sz="2500" u="none" cap="none" strike="noStrik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Население</a:t>
            </a:r>
            <a:r>
              <a:rPr b="0" i="0" lang="ru" sz="28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Более 400 000 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человек</a:t>
            </a:r>
            <a:endParaRPr sz="11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Б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олее </a:t>
            </a:r>
            <a:r>
              <a:rPr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100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000 студентов из 131 стран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ы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81" name="Google Shape;181;p28"/>
          <p:cNvSpPr txBox="1"/>
          <p:nvPr/>
        </p:nvSpPr>
        <p:spPr>
          <a:xfrm>
            <a:off x="729424" y="2905572"/>
            <a:ext cx="4572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Учебные заведения 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более 15 ВУЗов с международной аккредитацией, частные британские школы и колледжи</a:t>
            </a:r>
            <a:r>
              <a:rPr b="1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 </a:t>
            </a:r>
            <a:endParaRPr b="1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182" name="Google Shape;182;p28"/>
          <p:cNvCxnSpPr/>
          <p:nvPr/>
        </p:nvCxnSpPr>
        <p:spPr>
          <a:xfrm>
            <a:off x="365101" y="1589768"/>
            <a:ext cx="2495400" cy="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3" name="Google Shape;183;p28"/>
          <p:cNvSpPr txBox="1"/>
          <p:nvPr/>
        </p:nvSpPr>
        <p:spPr>
          <a:xfrm>
            <a:off x="727725" y="3411675"/>
            <a:ext cx="3535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Развлечения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в 2015 году легализован игорный бизнес</a:t>
            </a:r>
            <a:r>
              <a:rPr lang="ru"/>
              <a:t> 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функционируют 25 казино, клубы, бары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84" name="Google Shape;184;p28"/>
          <p:cNvSpPr txBox="1"/>
          <p:nvPr/>
        </p:nvSpPr>
        <p:spPr>
          <a:xfrm>
            <a:off x="740001" y="2406886"/>
            <a:ext cx="4204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Главная отрасль экономики Туризм 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до 70 %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Легкая промышленность 20 % Сельское хозяйство 10 % 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85" name="Google Shape;185;p28"/>
          <p:cNvSpPr txBox="1"/>
          <p:nvPr/>
        </p:nvSpPr>
        <p:spPr>
          <a:xfrm>
            <a:off x="721310" y="3951615"/>
            <a:ext cx="3947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Медицина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активно развивается направление медицинского туризма с доступными ценами 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86" name="Google Shape;186;p28"/>
          <p:cNvSpPr txBox="1"/>
          <p:nvPr/>
        </p:nvSpPr>
        <p:spPr>
          <a:xfrm>
            <a:off x="711899" y="1741060"/>
            <a:ext cx="4204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Аэропорт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Эрджан (Ercan International Airport)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202</a:t>
            </a:r>
            <a:r>
              <a:rPr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3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г. – </a:t>
            </a:r>
            <a:r>
              <a:rPr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открыт 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новый аэропорт,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Заключен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договор об инвестициях в новую Авиакомпанию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87" name="Google Shape;18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29675" y="4037750"/>
            <a:ext cx="1004925" cy="100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375" y="1939638"/>
            <a:ext cx="295525" cy="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4375" y="2520712"/>
            <a:ext cx="295525" cy="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4375" y="3019412"/>
            <a:ext cx="295525" cy="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4375" y="3548613"/>
            <a:ext cx="295525" cy="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4375" y="4065463"/>
            <a:ext cx="295525" cy="29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 txBox="1"/>
          <p:nvPr/>
        </p:nvSpPr>
        <p:spPr>
          <a:xfrm>
            <a:off x="251100" y="436725"/>
            <a:ext cx="41559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" sz="2500" u="none" cap="none" strike="noStrike">
                <a:solidFill>
                  <a:srgbClr val="000000"/>
                </a:solidFill>
                <a:latin typeface="Roboto Black"/>
                <a:ea typeface="Roboto Black"/>
                <a:cs typeface="Roboto Black"/>
                <a:sym typeface="Roboto Black"/>
              </a:rPr>
              <a:t>Преимущества</a:t>
            </a:r>
            <a:endParaRPr b="0" i="0" sz="2500" u="none" cap="none" strike="noStrike">
              <a:solidFill>
                <a:srgbClr val="00000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98" name="Google Shape;198;p29"/>
          <p:cNvSpPr txBox="1"/>
          <p:nvPr/>
        </p:nvSpPr>
        <p:spPr>
          <a:xfrm>
            <a:off x="591650" y="1447825"/>
            <a:ext cx="2953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ВНЖ на всю семью при 30% оплате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99" name="Google Shape;199;p29"/>
          <p:cNvSpPr txBox="1"/>
          <p:nvPr/>
        </p:nvSpPr>
        <p:spPr>
          <a:xfrm>
            <a:off x="238150" y="854470"/>
            <a:ext cx="342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Покупки недвижимости на Северном Кипре</a:t>
            </a:r>
            <a:endParaRPr b="0" i="0" sz="1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29"/>
          <p:cNvSpPr txBox="1"/>
          <p:nvPr/>
        </p:nvSpPr>
        <p:spPr>
          <a:xfrm>
            <a:off x="589333" y="1780178"/>
            <a:ext cx="4204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Благоприятные условия для открытия бизнеса 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01" name="Google Shape;201;p29"/>
          <p:cNvSpPr txBox="1"/>
          <p:nvPr/>
        </p:nvSpPr>
        <p:spPr>
          <a:xfrm>
            <a:off x="590550" y="4183576"/>
            <a:ext cx="4204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Рост цен на недвижимость от 10% в год и более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02" name="Google Shape;202;p29"/>
          <p:cNvSpPr txBox="1"/>
          <p:nvPr/>
        </p:nvSpPr>
        <p:spPr>
          <a:xfrm>
            <a:off x="593800" y="3154523"/>
            <a:ext cx="44703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Высокий арендный потенциал: 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-длительный сезон - 7 мес.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-15 университетов - более </a:t>
            </a:r>
            <a:r>
              <a:rPr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100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000 студентов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03" name="Google Shape;203;p29"/>
          <p:cNvSpPr txBox="1"/>
          <p:nvPr/>
        </p:nvSpPr>
        <p:spPr>
          <a:xfrm>
            <a:off x="592082" y="3829285"/>
            <a:ext cx="2919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Рассрочки до </a:t>
            </a:r>
            <a:r>
              <a:rPr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7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лет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Окупаемость 7- 10 лет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04" name="Google Shape;204;p29"/>
          <p:cNvSpPr txBox="1"/>
          <p:nvPr/>
        </p:nvSpPr>
        <p:spPr>
          <a:xfrm>
            <a:off x="587781" y="2110288"/>
            <a:ext cx="4204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Скидка на образование в международных ВУЗах от 50%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05" name="Google Shape;205;p29"/>
          <p:cNvSpPr txBox="1"/>
          <p:nvPr/>
        </p:nvSpPr>
        <p:spPr>
          <a:xfrm>
            <a:off x="593811" y="2451993"/>
            <a:ext cx="4204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Не требуется подтверждения средств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06" name="Google Shape;206;p29"/>
          <p:cNvSpPr txBox="1"/>
          <p:nvPr/>
        </p:nvSpPr>
        <p:spPr>
          <a:xfrm>
            <a:off x="593811" y="2805166"/>
            <a:ext cx="4204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Возможность оплаты в криптовалюте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07" name="Google Shape;20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75" y="3970103"/>
            <a:ext cx="241550" cy="2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8364" y="1504050"/>
            <a:ext cx="241550" cy="2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8368" y="1828803"/>
            <a:ext cx="241550" cy="241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8376" y="2160622"/>
            <a:ext cx="241550" cy="2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8375" y="2505775"/>
            <a:ext cx="241550" cy="2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8379" y="2848778"/>
            <a:ext cx="241550" cy="2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8375" y="3371113"/>
            <a:ext cx="241550" cy="24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139075" y="4138575"/>
            <a:ext cx="1004925" cy="1004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5" name="Google Shape;215;p29"/>
          <p:cNvCxnSpPr/>
          <p:nvPr/>
        </p:nvCxnSpPr>
        <p:spPr>
          <a:xfrm>
            <a:off x="348365" y="1230444"/>
            <a:ext cx="1803600" cy="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16" name="Google Shape;216;p29"/>
          <p:cNvPicPr preferRelativeResize="0"/>
          <p:nvPr/>
        </p:nvPicPr>
        <p:blipFill rotWithShape="1">
          <a:blip r:embed="rId11">
            <a:alphaModFix/>
          </a:blip>
          <a:srcRect b="13005" l="0" r="0" t="0"/>
          <a:stretch/>
        </p:blipFill>
        <p:spPr>
          <a:xfrm>
            <a:off x="5203225" y="0"/>
            <a:ext cx="394077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0"/>
          <p:cNvSpPr txBox="1"/>
          <p:nvPr/>
        </p:nvSpPr>
        <p:spPr>
          <a:xfrm>
            <a:off x="243350" y="2348175"/>
            <a:ext cx="8900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Интересные факты о</a:t>
            </a:r>
            <a:r>
              <a:rPr lang="ru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Северном Кипре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30"/>
          <p:cNvSpPr txBox="1"/>
          <p:nvPr/>
        </p:nvSpPr>
        <p:spPr>
          <a:xfrm>
            <a:off x="469513" y="4168555"/>
            <a:ext cx="4572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Запрещено использовать пестициды и ГМО </a:t>
            </a:r>
            <a:endParaRPr b="1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23" name="Google Shape;223;p30"/>
          <p:cNvSpPr txBox="1"/>
          <p:nvPr/>
        </p:nvSpPr>
        <p:spPr>
          <a:xfrm>
            <a:off x="468917" y="3856275"/>
            <a:ext cx="4204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Горнолыжный курорт 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24" name="Google Shape;224;p30"/>
          <p:cNvSpPr txBox="1"/>
          <p:nvPr/>
        </p:nvSpPr>
        <p:spPr>
          <a:xfrm>
            <a:off x="468389" y="3026425"/>
            <a:ext cx="4204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История острова насчитывает более 10 000 лет.</a:t>
            </a:r>
            <a:endParaRPr b="1" sz="11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70% исторических достопримечательностей находится </a:t>
            </a:r>
            <a:endParaRPr b="1" sz="11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на Северной части острова, более 6 замков включая </a:t>
            </a:r>
            <a:endParaRPr b="1" sz="11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Башню «Отелло».</a:t>
            </a:r>
            <a:endParaRPr b="1" sz="11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25" name="Google Shape;22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39075" y="4138575"/>
            <a:ext cx="1004925" cy="100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0"/>
          <p:cNvPicPr preferRelativeResize="0"/>
          <p:nvPr/>
        </p:nvPicPr>
        <p:blipFill rotWithShape="1">
          <a:blip r:embed="rId4">
            <a:alphaModFix/>
          </a:blip>
          <a:srcRect b="56621" l="0" r="0" t="0"/>
          <a:stretch/>
        </p:blipFill>
        <p:spPr>
          <a:xfrm>
            <a:off x="0" y="0"/>
            <a:ext cx="9144000" cy="2231176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0"/>
          <p:cNvSpPr txBox="1"/>
          <p:nvPr/>
        </p:nvSpPr>
        <p:spPr>
          <a:xfrm>
            <a:off x="4866977" y="3030063"/>
            <a:ext cx="3486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Много кошек, так как эти пушистые создания проживают на острове уже более 9000 лет.</a:t>
            </a:r>
            <a:endParaRPr b="1" sz="11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28" name="Google Shape;228;p30"/>
          <p:cNvSpPr txBox="1"/>
          <p:nvPr/>
        </p:nvSpPr>
        <p:spPr>
          <a:xfrm>
            <a:off x="4866976" y="3506525"/>
            <a:ext cx="3664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Нет бродячих собак и бомжей, практически отсутствует преступность. Это место – одно </a:t>
            </a:r>
            <a:endParaRPr b="1" sz="11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из самых безопасных для жизни. </a:t>
            </a:r>
            <a:endParaRPr b="1" sz="11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29" name="Google Shape;229;p30"/>
          <p:cNvSpPr txBox="1"/>
          <p:nvPr/>
        </p:nvSpPr>
        <p:spPr>
          <a:xfrm>
            <a:off x="4863552" y="4132802"/>
            <a:ext cx="3202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Наследство от Британской империи левостороннее движение, трехштырьковые электророзетки</a:t>
            </a:r>
            <a:endParaRPr b="1" sz="11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30" name="Google Shape;230;p30"/>
          <p:cNvSpPr/>
          <p:nvPr/>
        </p:nvSpPr>
        <p:spPr>
          <a:xfrm>
            <a:off x="350793" y="3110463"/>
            <a:ext cx="164100" cy="1560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29619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0"/>
          <p:cNvSpPr/>
          <p:nvPr/>
        </p:nvSpPr>
        <p:spPr>
          <a:xfrm>
            <a:off x="350793" y="3941451"/>
            <a:ext cx="164100" cy="1560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29619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0"/>
          <p:cNvSpPr/>
          <p:nvPr/>
        </p:nvSpPr>
        <p:spPr>
          <a:xfrm>
            <a:off x="350793" y="4253463"/>
            <a:ext cx="164100" cy="1560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29619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0"/>
          <p:cNvSpPr/>
          <p:nvPr/>
        </p:nvSpPr>
        <p:spPr>
          <a:xfrm>
            <a:off x="4741718" y="3110463"/>
            <a:ext cx="164100" cy="1560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29619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0"/>
          <p:cNvSpPr/>
          <p:nvPr/>
        </p:nvSpPr>
        <p:spPr>
          <a:xfrm>
            <a:off x="4741718" y="3598324"/>
            <a:ext cx="164100" cy="1560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29619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0"/>
          <p:cNvSpPr/>
          <p:nvPr/>
        </p:nvSpPr>
        <p:spPr>
          <a:xfrm>
            <a:off x="4741718" y="4207924"/>
            <a:ext cx="164100" cy="1560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29619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6" name="Google Shape;236;p30"/>
          <p:cNvPicPr preferRelativeResize="0"/>
          <p:nvPr/>
        </p:nvPicPr>
        <p:blipFill rotWithShape="1">
          <a:blip r:embed="rId5">
            <a:alphaModFix/>
          </a:blip>
          <a:srcRect b="37626" l="0" r="0" t="18995"/>
          <a:stretch/>
        </p:blipFill>
        <p:spPr>
          <a:xfrm>
            <a:off x="0" y="0"/>
            <a:ext cx="9144003" cy="2231176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0"/>
          <p:cNvSpPr txBox="1"/>
          <p:nvPr/>
        </p:nvSpPr>
        <p:spPr>
          <a:xfrm>
            <a:off x="514900" y="4493331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latin typeface="Roboto"/>
                <a:ea typeface="Roboto"/>
                <a:cs typeface="Roboto"/>
                <a:sym typeface="Roboto"/>
              </a:rPr>
              <a:t>C 1980 г. активно работает SPOT (организация помощи черепахам)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8" name="Google Shape;238;p30"/>
          <p:cNvSpPr/>
          <p:nvPr/>
        </p:nvSpPr>
        <p:spPr>
          <a:xfrm>
            <a:off x="350793" y="4581259"/>
            <a:ext cx="164100" cy="1560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29619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-12670"/>
            <a:ext cx="9144000" cy="514348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1"/>
          <p:cNvSpPr/>
          <p:nvPr/>
        </p:nvSpPr>
        <p:spPr>
          <a:xfrm>
            <a:off x="469500" y="1360675"/>
            <a:ext cx="7906200" cy="3285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5" name="Google Shape;245;p31"/>
          <p:cNvCxnSpPr/>
          <p:nvPr/>
        </p:nvCxnSpPr>
        <p:spPr>
          <a:xfrm>
            <a:off x="504400" y="2399080"/>
            <a:ext cx="7871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" name="Google Shape;246;p31"/>
          <p:cNvCxnSpPr/>
          <p:nvPr/>
        </p:nvCxnSpPr>
        <p:spPr>
          <a:xfrm>
            <a:off x="504400" y="3512091"/>
            <a:ext cx="7871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" name="Google Shape;247;p31"/>
          <p:cNvCxnSpPr>
            <a:stCxn id="248" idx="0"/>
            <a:endCxn id="248" idx="2"/>
          </p:cNvCxnSpPr>
          <p:nvPr/>
        </p:nvCxnSpPr>
        <p:spPr>
          <a:xfrm>
            <a:off x="4436750" y="1360550"/>
            <a:ext cx="0" cy="32853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9" name="Google Shape;249;p31"/>
          <p:cNvSpPr txBox="1"/>
          <p:nvPr/>
        </p:nvSpPr>
        <p:spPr>
          <a:xfrm>
            <a:off x="125" y="219925"/>
            <a:ext cx="9144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" sz="2500" u="none" cap="none" strike="noStrike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Инвестиции в строительство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" sz="1400" u="none" cap="none" strike="noStrike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поддержива</a:t>
            </a:r>
            <a:r>
              <a:rPr lang="ru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ю</a:t>
            </a:r>
            <a:r>
              <a:rPr b="0" i="0" lang="ru" sz="1400" u="none" cap="none" strike="noStrike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тся правительством  </a:t>
            </a:r>
            <a:endParaRPr b="0" i="0" sz="1400" u="none" cap="none" strike="noStrike">
              <a:solidFill>
                <a:schemeClr val="lt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50" name="Google Shape;250;p31"/>
          <p:cNvSpPr txBox="1"/>
          <p:nvPr/>
        </p:nvSpPr>
        <p:spPr>
          <a:xfrm>
            <a:off x="4846407" y="1599337"/>
            <a:ext cx="2323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Виды недвижимости: виллы, таунхаусы, апартаменты, студии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1"/>
          <p:cNvSpPr txBox="1"/>
          <p:nvPr/>
        </p:nvSpPr>
        <p:spPr>
          <a:xfrm>
            <a:off x="4845478" y="2634651"/>
            <a:ext cx="26703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Инфраструктура комплексов: бассейны, тренажерные залы, СПА, рестораны, кафе, бары</a:t>
            </a:r>
            <a:endParaRPr b="0"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252" name="Google Shape;252;p31"/>
          <p:cNvCxnSpPr/>
          <p:nvPr/>
        </p:nvCxnSpPr>
        <p:spPr>
          <a:xfrm>
            <a:off x="3843263" y="887554"/>
            <a:ext cx="0" cy="336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3" name="Google Shape;253;p31"/>
          <p:cNvSpPr txBox="1"/>
          <p:nvPr/>
        </p:nvSpPr>
        <p:spPr>
          <a:xfrm>
            <a:off x="871495" y="3815795"/>
            <a:ext cx="2418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Инвесторы Израиль, Турция, Великобритания, Азербайджан</a:t>
            </a:r>
            <a:r>
              <a:rPr lang="ru" sz="11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 и тд более 15 стран мира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1"/>
          <p:cNvSpPr txBox="1"/>
          <p:nvPr/>
        </p:nvSpPr>
        <p:spPr>
          <a:xfrm>
            <a:off x="879074" y="1697375"/>
            <a:ext cx="2505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Активная застройка с 2013 года</a:t>
            </a:r>
            <a:endParaRPr b="0"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55" name="Google Shape;255;p31"/>
          <p:cNvSpPr txBox="1"/>
          <p:nvPr/>
        </p:nvSpPr>
        <p:spPr>
          <a:xfrm>
            <a:off x="871856" y="2698921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Налоговые льготы</a:t>
            </a:r>
            <a:endParaRPr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для строительных компаний</a:t>
            </a:r>
            <a:endParaRPr b="0" i="0" sz="14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56" name="Google Shape;256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39075" y="4138575"/>
            <a:ext cx="1004925" cy="100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2528" y="1774975"/>
            <a:ext cx="198800" cy="19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2528" y="2881596"/>
            <a:ext cx="198800" cy="19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2528" y="3968306"/>
            <a:ext cx="198800" cy="19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4928" y="1774975"/>
            <a:ext cx="198800" cy="19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44928" y="2881593"/>
            <a:ext cx="198800" cy="19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2"/>
          <p:cNvSpPr txBox="1"/>
          <p:nvPr/>
        </p:nvSpPr>
        <p:spPr>
          <a:xfrm>
            <a:off x="336900" y="3695700"/>
            <a:ext cx="48963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1" i="0" lang="ru" sz="41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Резорт </a:t>
            </a:r>
            <a:endParaRPr b="1" i="0" sz="41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ru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входит в 5  ТОП комплексов </a:t>
            </a:r>
            <a:endParaRPr i="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в ТР </a:t>
            </a:r>
            <a:r>
              <a:rPr i="0" lang="ru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 Северн</a:t>
            </a:r>
            <a:r>
              <a:rPr lang="ru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ый</a:t>
            </a:r>
            <a:r>
              <a:rPr i="0" lang="ru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 Кипр</a:t>
            </a:r>
            <a:endParaRPr i="0" sz="2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t/>
            </a:r>
            <a:endParaRPr b="1" i="0" sz="41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8" name="Google Shape;268;p32"/>
          <p:cNvCxnSpPr/>
          <p:nvPr/>
        </p:nvCxnSpPr>
        <p:spPr>
          <a:xfrm>
            <a:off x="294100" y="3932806"/>
            <a:ext cx="0" cy="87390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3"/>
          <p:cNvSpPr txBox="1"/>
          <p:nvPr/>
        </p:nvSpPr>
        <p:spPr>
          <a:xfrm>
            <a:off x="255975" y="518825"/>
            <a:ext cx="41559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" sz="2500">
                <a:latin typeface="Roboto Black"/>
                <a:ea typeface="Roboto Black"/>
                <a:cs typeface="Roboto Black"/>
                <a:sym typeface="Roboto Black"/>
              </a:rPr>
              <a:t>Резорт</a:t>
            </a:r>
            <a:endParaRPr b="0" i="0" sz="2500" u="none" cap="none" strike="noStrike">
              <a:solidFill>
                <a:srgbClr val="00000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74" name="Google Shape;274;p33"/>
          <p:cNvSpPr txBox="1"/>
          <p:nvPr/>
        </p:nvSpPr>
        <p:spPr>
          <a:xfrm>
            <a:off x="620225" y="3399610"/>
            <a:ext cx="34938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Квартиры сдаются с ремонтом под ключ:</a:t>
            </a:r>
            <a:endParaRPr b="1" i="0" sz="1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Ванная комната с сантехникой и всеми аксессуарами 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Встроенная кухня (без техники)</a:t>
            </a:r>
            <a:endParaRPr sz="11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Кафель, ламинат, межкомнатные двери</a:t>
            </a:r>
            <a:endParaRPr sz="11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Окрашенные стены.</a:t>
            </a:r>
            <a:endParaRPr sz="11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275" name="Google Shape;275;p33"/>
          <p:cNvCxnSpPr/>
          <p:nvPr/>
        </p:nvCxnSpPr>
        <p:spPr>
          <a:xfrm>
            <a:off x="353250" y="1117858"/>
            <a:ext cx="1333200" cy="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6" name="Google Shape;276;p33"/>
          <p:cNvSpPr txBox="1"/>
          <p:nvPr/>
        </p:nvSpPr>
        <p:spPr>
          <a:xfrm>
            <a:off x="624036" y="1431521"/>
            <a:ext cx="4204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Сроки сдачи</a:t>
            </a: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2024-2027 г.г. на старте 5-9 этапы.</a:t>
            </a:r>
            <a:endParaRPr sz="11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1-3 этапы сданы, 4 этап  -готовность 2023 -2024гг.</a:t>
            </a:r>
            <a:endParaRPr sz="1100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77" name="Google Shape;277;p33"/>
          <p:cNvSpPr txBox="1"/>
          <p:nvPr/>
        </p:nvSpPr>
        <p:spPr>
          <a:xfrm>
            <a:off x="627402" y="2319453"/>
            <a:ext cx="3493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Пляж Long Beach, с оснащенной инфраструктурой, с пологим входом в воду и песчаным берегом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78" name="Google Shape;278;p33"/>
          <p:cNvSpPr txBox="1"/>
          <p:nvPr/>
        </p:nvSpPr>
        <p:spPr>
          <a:xfrm>
            <a:off x="628859" y="2845315"/>
            <a:ext cx="284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30 % первый взнос</a:t>
            </a:r>
            <a:r>
              <a:rPr lang="ru" sz="11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- с без % рассрочкой до 80 месяцев. В зависимости от этапа.</a:t>
            </a:r>
            <a:endParaRPr b="1"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9" name="Google Shape;279;p33"/>
          <p:cNvSpPr txBox="1"/>
          <p:nvPr/>
        </p:nvSpPr>
        <p:spPr>
          <a:xfrm>
            <a:off x="636986" y="1961503"/>
            <a:ext cx="4204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ru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Локация:</a:t>
            </a:r>
            <a:r>
              <a:rPr b="0" i="0" lang="ru" sz="11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Искеле, Лонг-Бич</a:t>
            </a:r>
            <a:endParaRPr b="0" i="0" sz="1100" u="none" cap="none" strike="noStrike">
              <a:solidFill>
                <a:schemeClr val="dk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280" name="Google Shape;28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39075" y="4138575"/>
            <a:ext cx="1004925" cy="100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461" y="1460752"/>
            <a:ext cx="266975" cy="266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0463" y="2006700"/>
            <a:ext cx="266975" cy="2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0463" y="2450750"/>
            <a:ext cx="266975" cy="2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0450" y="2978840"/>
            <a:ext cx="266975" cy="2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0450" y="3514581"/>
            <a:ext cx="266975" cy="2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3"/>
          <p:cNvPicPr preferRelativeResize="0"/>
          <p:nvPr/>
        </p:nvPicPr>
        <p:blipFill rotWithShape="1">
          <a:blip r:embed="rId9">
            <a:alphaModFix/>
          </a:blip>
          <a:srcRect b="0" l="36574" r="13350" t="0"/>
          <a:stretch/>
        </p:blipFill>
        <p:spPr>
          <a:xfrm>
            <a:off x="5312150" y="0"/>
            <a:ext cx="383355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39075" y="4138575"/>
            <a:ext cx="1004925" cy="100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4"/>
          <p:cNvSpPr txBox="1"/>
          <p:nvPr/>
        </p:nvSpPr>
        <p:spPr>
          <a:xfrm>
            <a:off x="393950" y="806550"/>
            <a:ext cx="4155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" sz="2500" u="none" cap="none" strike="noStrike">
                <a:solidFill>
                  <a:srgbClr val="000000"/>
                </a:solidFill>
                <a:latin typeface="Roboto Black"/>
                <a:ea typeface="Roboto Black"/>
                <a:cs typeface="Roboto Black"/>
                <a:sym typeface="Roboto Black"/>
              </a:rPr>
              <a:t>Инфраструктура комплекса</a:t>
            </a:r>
            <a:endParaRPr b="0" i="0" sz="2500" u="none" cap="none" strike="noStrike">
              <a:solidFill>
                <a:srgbClr val="00000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93" name="Google Shape;293;p34"/>
          <p:cNvSpPr txBox="1"/>
          <p:nvPr/>
        </p:nvSpPr>
        <p:spPr>
          <a:xfrm>
            <a:off x="257461" y="2155670"/>
            <a:ext cx="4204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15 бассейнов, 4 ресторана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94" name="Google Shape;294;p34"/>
          <p:cNvCxnSpPr/>
          <p:nvPr/>
        </p:nvCxnSpPr>
        <p:spPr>
          <a:xfrm>
            <a:off x="491225" y="1786583"/>
            <a:ext cx="2329800" cy="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5" name="Google Shape;295;p34"/>
          <p:cNvSpPr txBox="1"/>
          <p:nvPr/>
        </p:nvSpPr>
        <p:spPr>
          <a:xfrm>
            <a:off x="257450" y="2521573"/>
            <a:ext cx="4204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Зоны барбекю, зоны отдыха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34"/>
          <p:cNvSpPr txBox="1"/>
          <p:nvPr/>
        </p:nvSpPr>
        <p:spPr>
          <a:xfrm>
            <a:off x="257452" y="2879800"/>
            <a:ext cx="3513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СПА мертвого моря, фитнес зал, тренажерный зал, сауна, хамам.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7" name="Google Shape;297;p34"/>
          <p:cNvSpPr txBox="1"/>
          <p:nvPr/>
        </p:nvSpPr>
        <p:spPr>
          <a:xfrm>
            <a:off x="257450" y="3404450"/>
            <a:ext cx="2954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Караоке, минимаркет, аренда авто, салон красоты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8" name="Google Shape;29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39075" y="4133625"/>
            <a:ext cx="1004925" cy="100492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4"/>
          <p:cNvSpPr txBox="1"/>
          <p:nvPr/>
        </p:nvSpPr>
        <p:spPr>
          <a:xfrm>
            <a:off x="729950" y="3889945"/>
            <a:ext cx="289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</a:t>
            </a:r>
            <a:r>
              <a:rPr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есколько детских игровых площадок 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 т.д. 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00" name="Google Shape;300;p34"/>
          <p:cNvPicPr preferRelativeResize="0"/>
          <p:nvPr/>
        </p:nvPicPr>
        <p:blipFill rotWithShape="1">
          <a:blip r:embed="rId4">
            <a:alphaModFix/>
          </a:blip>
          <a:srcRect b="0" l="51839" r="5836" t="0"/>
          <a:stretch/>
        </p:blipFill>
        <p:spPr>
          <a:xfrm>
            <a:off x="5273801" y="0"/>
            <a:ext cx="3870202" cy="5143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225" y="2224225"/>
            <a:ext cx="216900" cy="21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225" y="2590112"/>
            <a:ext cx="216900" cy="21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225" y="3045105"/>
            <a:ext cx="216900" cy="21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225" y="3564530"/>
            <a:ext cx="216900" cy="21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225" y="4043100"/>
            <a:ext cx="216900" cy="21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39075" y="4138575"/>
            <a:ext cx="1004925" cy="100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35"/>
          <p:cNvPicPr preferRelativeResize="0"/>
          <p:nvPr/>
        </p:nvPicPr>
        <p:blipFill rotWithShape="1">
          <a:blip r:embed="rId3">
            <a:alphaModFix/>
          </a:blip>
          <a:srcRect b="0" l="0" r="1009" t="0"/>
          <a:stretch/>
        </p:blipFill>
        <p:spPr>
          <a:xfrm>
            <a:off x="0" y="0"/>
            <a:ext cx="930992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39075" y="4138575"/>
            <a:ext cx="1004925" cy="100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39075" y="4138575"/>
            <a:ext cx="1004925" cy="100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075" y="542225"/>
            <a:ext cx="3257201" cy="204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39075" y="4138575"/>
            <a:ext cx="1004925" cy="100492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7"/>
          <p:cNvSpPr txBox="1"/>
          <p:nvPr/>
        </p:nvSpPr>
        <p:spPr>
          <a:xfrm>
            <a:off x="831050" y="134775"/>
            <a:ext cx="72024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Roboto"/>
                <a:ea typeface="Roboto"/>
                <a:cs typeface="Roboto"/>
                <a:sym typeface="Roboto"/>
              </a:rPr>
              <a:t>Планировки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6" name="Google Shape;326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8037" y="542225"/>
            <a:ext cx="4098590" cy="230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7"/>
          <p:cNvPicPr preferRelativeResize="0"/>
          <p:nvPr/>
        </p:nvPicPr>
        <p:blipFill rotWithShape="1">
          <a:blip r:embed="rId6">
            <a:alphaModFix/>
          </a:blip>
          <a:srcRect b="5526" l="0" r="0" t="0"/>
          <a:stretch/>
        </p:blipFill>
        <p:spPr>
          <a:xfrm>
            <a:off x="4346550" y="2695275"/>
            <a:ext cx="3686899" cy="204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7"/>
          <p:cNvPicPr preferRelativeResize="0"/>
          <p:nvPr/>
        </p:nvPicPr>
        <p:blipFill rotWithShape="1">
          <a:blip r:embed="rId7">
            <a:alphaModFix/>
          </a:blip>
          <a:srcRect b="8256" l="0" r="0" t="0"/>
          <a:stretch/>
        </p:blipFill>
        <p:spPr>
          <a:xfrm>
            <a:off x="481825" y="2802750"/>
            <a:ext cx="3810523" cy="2041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5850" y="2668000"/>
            <a:ext cx="3805850" cy="232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5850" y="152400"/>
            <a:ext cx="3723751" cy="2265875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8"/>
          <p:cNvSpPr txBox="1"/>
          <p:nvPr/>
        </p:nvSpPr>
        <p:spPr>
          <a:xfrm>
            <a:off x="172200" y="336900"/>
            <a:ext cx="48516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ru" sz="2000">
                <a:latin typeface="Roboto"/>
                <a:ea typeface="Roboto"/>
                <a:cs typeface="Roboto"/>
                <a:sym typeface="Roboto"/>
              </a:rPr>
              <a:t>План оплат на этапе строительства:</a:t>
            </a:r>
            <a:endParaRPr b="1"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30% - первый взнос в течение месяца;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Roboto"/>
                <a:ea typeface="Roboto"/>
                <a:cs typeface="Roboto"/>
                <a:sym typeface="Roboto"/>
              </a:rPr>
              <a:t>70% - остаток, </a:t>
            </a:r>
            <a:r>
              <a:rPr lang="ru" sz="1200">
                <a:latin typeface="Roboto"/>
                <a:ea typeface="Roboto"/>
                <a:cs typeface="Roboto"/>
                <a:sym typeface="Roboto"/>
              </a:rPr>
              <a:t>беспроцентная рассрочка до 80 мес. в зависимости от этапа.</a:t>
            </a:r>
            <a:r>
              <a:rPr lang="ru" sz="1200">
                <a:latin typeface="Roboto"/>
                <a:ea typeface="Roboto"/>
                <a:cs typeface="Roboto"/>
                <a:sym typeface="Roboto"/>
              </a:rPr>
              <a:t> 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Roboto"/>
                <a:ea typeface="Roboto"/>
                <a:cs typeface="Roboto"/>
                <a:sym typeface="Roboto"/>
              </a:rPr>
              <a:t>Старт цен от 111 000$,  за студию 46м2 (8м2 терраса)</a:t>
            </a:r>
            <a:endParaRPr b="1"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6" name="Google Shape;336;p38"/>
          <p:cNvSpPr txBox="1"/>
          <p:nvPr/>
        </p:nvSpPr>
        <p:spPr>
          <a:xfrm>
            <a:off x="152400" y="2792625"/>
            <a:ext cx="49686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План оплат на готовое жилье:</a:t>
            </a:r>
            <a:endParaRPr b="1"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50% - первый взнос в течение месяца;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50% - остаток, беспроцентная рассрочка на 24 месяца.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Старт цен от 146 800$,  за студию 46м2 (8м2 терраса)</a:t>
            </a:r>
            <a:endParaRPr b="1"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7" name="Google Shape;337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39075" y="4048750"/>
            <a:ext cx="1004925" cy="100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39"/>
          <p:cNvPicPr preferRelativeResize="0"/>
          <p:nvPr/>
        </p:nvPicPr>
        <p:blipFill rotWithShape="1">
          <a:blip r:embed="rId3">
            <a:alphaModFix/>
          </a:blip>
          <a:srcRect b="0" l="0" r="0" t="12960"/>
          <a:stretch/>
        </p:blipFill>
        <p:spPr>
          <a:xfrm>
            <a:off x="6079350" y="0"/>
            <a:ext cx="3064750" cy="2170424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9"/>
          <p:cNvSpPr/>
          <p:nvPr/>
        </p:nvSpPr>
        <p:spPr>
          <a:xfrm>
            <a:off x="100" y="989875"/>
            <a:ext cx="9144000" cy="4153800"/>
          </a:xfrm>
          <a:prstGeom prst="rect">
            <a:avLst/>
          </a:prstGeom>
          <a:gradFill>
            <a:gsLst>
              <a:gs pos="0">
                <a:srgbClr val="9EAFB8"/>
              </a:gs>
              <a:gs pos="100000">
                <a:srgbClr val="616D73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39"/>
          <p:cNvSpPr/>
          <p:nvPr/>
        </p:nvSpPr>
        <p:spPr>
          <a:xfrm>
            <a:off x="2846650" y="4171933"/>
            <a:ext cx="523200" cy="523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39"/>
          <p:cNvSpPr/>
          <p:nvPr/>
        </p:nvSpPr>
        <p:spPr>
          <a:xfrm>
            <a:off x="6941482" y="2665953"/>
            <a:ext cx="523200" cy="523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39"/>
          <p:cNvSpPr/>
          <p:nvPr/>
        </p:nvSpPr>
        <p:spPr>
          <a:xfrm>
            <a:off x="4074863" y="2672412"/>
            <a:ext cx="523200" cy="523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39"/>
          <p:cNvSpPr/>
          <p:nvPr/>
        </p:nvSpPr>
        <p:spPr>
          <a:xfrm>
            <a:off x="1209800" y="2672400"/>
            <a:ext cx="523200" cy="523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39"/>
          <p:cNvSpPr/>
          <p:nvPr/>
        </p:nvSpPr>
        <p:spPr>
          <a:xfrm>
            <a:off x="6939925" y="1354747"/>
            <a:ext cx="523200" cy="523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39"/>
          <p:cNvSpPr/>
          <p:nvPr/>
        </p:nvSpPr>
        <p:spPr>
          <a:xfrm>
            <a:off x="4056250" y="1364751"/>
            <a:ext cx="523200" cy="523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39"/>
          <p:cNvSpPr/>
          <p:nvPr/>
        </p:nvSpPr>
        <p:spPr>
          <a:xfrm>
            <a:off x="1209800" y="1364751"/>
            <a:ext cx="523200" cy="523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39"/>
          <p:cNvSpPr txBox="1"/>
          <p:nvPr/>
        </p:nvSpPr>
        <p:spPr>
          <a:xfrm>
            <a:off x="501049" y="172389"/>
            <a:ext cx="5021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ru" sz="2500" u="none" cap="none" strike="noStrike">
                <a:solidFill>
                  <a:srgbClr val="000000"/>
                </a:solidFill>
                <a:latin typeface="Roboto Black"/>
                <a:ea typeface="Roboto Black"/>
                <a:cs typeface="Roboto Black"/>
                <a:sym typeface="Roboto Black"/>
              </a:rPr>
              <a:t>Этапы сделки</a:t>
            </a:r>
            <a:endParaRPr b="0" i="0" sz="2500" u="none" cap="none" strike="noStrike">
              <a:solidFill>
                <a:srgbClr val="000000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352" name="Google Shape;352;p39"/>
          <p:cNvSpPr txBox="1"/>
          <p:nvPr/>
        </p:nvSpPr>
        <p:spPr>
          <a:xfrm>
            <a:off x="501063" y="1907984"/>
            <a:ext cx="1940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Ознакомление с проектом.</a:t>
            </a:r>
            <a:endParaRPr b="0"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353" name="Google Shape;353;p39"/>
          <p:cNvCxnSpPr/>
          <p:nvPr/>
        </p:nvCxnSpPr>
        <p:spPr>
          <a:xfrm>
            <a:off x="608828" y="722776"/>
            <a:ext cx="773400" cy="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54" name="Google Shape;354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1601" y="1486576"/>
            <a:ext cx="279575" cy="279575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9"/>
          <p:cNvSpPr txBox="1"/>
          <p:nvPr/>
        </p:nvSpPr>
        <p:spPr>
          <a:xfrm>
            <a:off x="3180250" y="1907975"/>
            <a:ext cx="22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Выбор и просмотр апартамента</a:t>
            </a:r>
            <a:endParaRPr b="0"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(онлайн или оффлайн)</a:t>
            </a:r>
            <a:endParaRPr b="0"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356" name="Google Shape;356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78062" y="1486552"/>
            <a:ext cx="279575" cy="27957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9"/>
          <p:cNvSpPr txBox="1"/>
          <p:nvPr/>
        </p:nvSpPr>
        <p:spPr>
          <a:xfrm>
            <a:off x="5838925" y="1907980"/>
            <a:ext cx="2877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Бронирование апартамента онлайн </a:t>
            </a:r>
            <a:endParaRPr b="0"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(на 1 мес. - от 1 000 фунтов)</a:t>
            </a:r>
            <a:endParaRPr b="0"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358" name="Google Shape;358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61725" y="1476559"/>
            <a:ext cx="279601" cy="279601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9"/>
          <p:cNvSpPr txBox="1"/>
          <p:nvPr/>
        </p:nvSpPr>
        <p:spPr>
          <a:xfrm>
            <a:off x="333789" y="3257275"/>
            <a:ext cx="22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Оплата (наличные, банковский перевод, криптовалюта)</a:t>
            </a:r>
            <a:endParaRPr b="0"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360" name="Google Shape;360;p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31613" y="2794226"/>
            <a:ext cx="279575" cy="27957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39"/>
          <p:cNvSpPr txBox="1"/>
          <p:nvPr/>
        </p:nvSpPr>
        <p:spPr>
          <a:xfrm>
            <a:off x="3259025" y="3257284"/>
            <a:ext cx="21549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Регистрация договора</a:t>
            </a:r>
            <a:endParaRPr b="0"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в министерстве внутренних дел при 30% оплате</a:t>
            </a:r>
            <a:endParaRPr b="0"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362" name="Google Shape;362;p3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196663" y="2794223"/>
            <a:ext cx="279601" cy="279599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9"/>
          <p:cNvSpPr txBox="1"/>
          <p:nvPr/>
        </p:nvSpPr>
        <p:spPr>
          <a:xfrm>
            <a:off x="5833013" y="3257286"/>
            <a:ext cx="2877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Ввод в эксплуатацию, получение ключей, оформление титула (на зем. участок)</a:t>
            </a:r>
            <a:endParaRPr b="0"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364" name="Google Shape;364;p3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063282" y="2787766"/>
            <a:ext cx="279599" cy="279601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9"/>
          <p:cNvSpPr txBox="1"/>
          <p:nvPr/>
        </p:nvSpPr>
        <p:spPr>
          <a:xfrm>
            <a:off x="3507200" y="4256536"/>
            <a:ext cx="2275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ru" sz="1100" u="none" cap="none" strike="noStrik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Получение арендного дохода.</a:t>
            </a:r>
            <a:endParaRPr b="0" i="0" sz="1100" u="none" cap="none" strike="noStrike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366" name="Google Shape;366;p3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968450" y="4293737"/>
            <a:ext cx="279601" cy="279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754838" y="1486576"/>
            <a:ext cx="279575" cy="27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558988" y="1486576"/>
            <a:ext cx="279575" cy="27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764138" y="2794226"/>
            <a:ext cx="279575" cy="27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569075" y="2794226"/>
            <a:ext cx="279575" cy="27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139075" y="4138575"/>
            <a:ext cx="1004925" cy="100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